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31"/>
  </p:notesMasterIdLst>
  <p:sldIdLst>
    <p:sldId id="396" r:id="rId5"/>
    <p:sldId id="432" r:id="rId6"/>
    <p:sldId id="430" r:id="rId7"/>
    <p:sldId id="417" r:id="rId8"/>
    <p:sldId id="419" r:id="rId9"/>
    <p:sldId id="421" r:id="rId10"/>
    <p:sldId id="422" r:id="rId11"/>
    <p:sldId id="423" r:id="rId12"/>
    <p:sldId id="424" r:id="rId13"/>
    <p:sldId id="425" r:id="rId14"/>
    <p:sldId id="420" r:id="rId15"/>
    <p:sldId id="418" r:id="rId16"/>
    <p:sldId id="434" r:id="rId17"/>
    <p:sldId id="435" r:id="rId18"/>
    <p:sldId id="436" r:id="rId19"/>
    <p:sldId id="433" r:id="rId20"/>
    <p:sldId id="416" r:id="rId21"/>
    <p:sldId id="415" r:id="rId22"/>
    <p:sldId id="257" r:id="rId23"/>
    <p:sldId id="258" r:id="rId24"/>
    <p:sldId id="262" r:id="rId25"/>
    <p:sldId id="259" r:id="rId26"/>
    <p:sldId id="260" r:id="rId27"/>
    <p:sldId id="261" r:id="rId28"/>
    <p:sldId id="437" r:id="rId29"/>
    <p:sldId id="40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809DCD-E568-4509-9750-6DE7961798DF}">
          <p14:sldIdLst>
            <p14:sldId id="396"/>
            <p14:sldId id="432"/>
            <p14:sldId id="430"/>
            <p14:sldId id="417"/>
            <p14:sldId id="419"/>
            <p14:sldId id="421"/>
            <p14:sldId id="422"/>
            <p14:sldId id="423"/>
            <p14:sldId id="424"/>
            <p14:sldId id="425"/>
            <p14:sldId id="420"/>
            <p14:sldId id="418"/>
            <p14:sldId id="434"/>
            <p14:sldId id="435"/>
            <p14:sldId id="436"/>
            <p14:sldId id="433"/>
            <p14:sldId id="416"/>
            <p14:sldId id="415"/>
            <p14:sldId id="257"/>
            <p14:sldId id="258"/>
            <p14:sldId id="262"/>
            <p14:sldId id="259"/>
            <p14:sldId id="260"/>
            <p14:sldId id="261"/>
            <p14:sldId id="437"/>
            <p14:sldId id="405"/>
          </p14:sldIdLst>
        </p14:section>
      </p14:sectionLst>
    </p:ex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8B5971-E58F-41DA-8B0F-4DF1BACFAD15}" v="6" dt="2023-05-11T00:55:31.5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6208" autoAdjust="0"/>
  </p:normalViewPr>
  <p:slideViewPr>
    <p:cSldViewPr snapToGrid="0">
      <p:cViewPr>
        <p:scale>
          <a:sx n="88" d="100"/>
          <a:sy n="88" d="100"/>
        </p:scale>
        <p:origin x="725" y="-158"/>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5/10/2023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archive.org/download/stackexchange"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2258006" y="570398"/>
            <a:ext cx="7490927" cy="2144810"/>
          </a:xfrm>
        </p:spPr>
        <p:txBody>
          <a:bodyPr>
            <a:normAutofit/>
          </a:bodyPr>
          <a:lstStyle/>
          <a:p>
            <a:pPr algn="ctr">
              <a:lnSpc>
                <a:spcPct val="100000"/>
              </a:lnSpc>
              <a:spcBef>
                <a:spcPts val="1000"/>
              </a:spcBef>
            </a:pPr>
            <a:r>
              <a:rPr lang="en-US" sz="2800" b="1" i="0" cap="all" dirty="0">
                <a:solidFill>
                  <a:schemeClr val="tx1">
                    <a:lumMod val="85000"/>
                    <a:lumOff val="15000"/>
                  </a:schemeClr>
                </a:solidFill>
                <a:latin typeface="Times New Roman" panose="02020603050405020304" pitchFamily="18" charset="0"/>
                <a:ea typeface="+mn-ea"/>
                <a:cs typeface="Times New Roman" panose="02020603050405020304" pitchFamily="18" charset="0"/>
              </a:rPr>
              <a:t>Stack Overflow Analysis using AWS and Apache Spark</a:t>
            </a:r>
            <a:endParaRPr lang="en-US" sz="2800" b="1" i="0" dirty="0">
              <a:latin typeface="Times New Roman" panose="02020603050405020304" pitchFamily="18" charset="0"/>
              <a:ea typeface="+mn-ea"/>
              <a:cs typeface="Times New Roman" panose="02020603050405020304" pitchFamily="18" charset="0"/>
            </a:endParaRP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8266921" y="2808513"/>
            <a:ext cx="3446107" cy="3365863"/>
          </a:xfrm>
        </p:spPr>
        <p:txBody>
          <a:bodyPr/>
          <a:lstStyle/>
          <a:p>
            <a:pPr marL="0" indent="0">
              <a:buNone/>
            </a:pPr>
            <a:endParaRPr lang="en-US" sz="1800" dirty="0"/>
          </a:p>
          <a:p>
            <a:endParaRPr lang="en-US" sz="1800" dirty="0"/>
          </a:p>
          <a:p>
            <a:pPr marL="0" indent="0">
              <a:buNone/>
            </a:pPr>
            <a:r>
              <a:rPr lang="en-US" sz="1800" dirty="0"/>
              <a:t>   </a:t>
            </a:r>
            <a:r>
              <a:rPr lang="en-US" sz="1800" dirty="0">
                <a:latin typeface="Times New Roman" panose="02020603050405020304" pitchFamily="18" charset="0"/>
                <a:cs typeface="Times New Roman" panose="02020603050405020304" pitchFamily="18" charset="0"/>
              </a:rPr>
              <a:t>Team member's</a:t>
            </a:r>
          </a:p>
          <a:p>
            <a:r>
              <a:rPr lang="en-US" sz="1800" dirty="0">
                <a:latin typeface="Times New Roman" panose="02020603050405020304" pitchFamily="18" charset="0"/>
                <a:cs typeface="Times New Roman" panose="02020603050405020304" pitchFamily="18" charset="0"/>
              </a:rPr>
              <a:t>Koushik Modekurti</a:t>
            </a:r>
          </a:p>
          <a:p>
            <a:r>
              <a:rPr lang="en-US" sz="1800" dirty="0">
                <a:latin typeface="Times New Roman" panose="02020603050405020304" pitchFamily="18" charset="0"/>
                <a:cs typeface="Times New Roman" panose="02020603050405020304" pitchFamily="18" charset="0"/>
              </a:rPr>
              <a:t>Rithwik Maramraju</a:t>
            </a:r>
          </a:p>
          <a:p>
            <a:r>
              <a:rPr lang="en-US" sz="1800" dirty="0">
                <a:latin typeface="Times New Roman" panose="02020603050405020304" pitchFamily="18" charset="0"/>
                <a:cs typeface="Times New Roman" panose="02020603050405020304" pitchFamily="18" charset="0"/>
              </a:rPr>
              <a:t>Swathi Kasarabada</a:t>
            </a:r>
          </a:p>
          <a:p>
            <a:r>
              <a:rPr lang="en-US" sz="1800" dirty="0">
                <a:latin typeface="Times New Roman" panose="02020603050405020304" pitchFamily="18" charset="0"/>
                <a:cs typeface="Times New Roman" panose="02020603050405020304" pitchFamily="18" charset="0"/>
              </a:rPr>
              <a:t>Teja Sree Bussa</a:t>
            </a:r>
          </a:p>
          <a:p>
            <a:pPr marL="0" indent="0">
              <a:buNone/>
            </a:pPr>
            <a:endParaRPr lang="en-US" dirty="0"/>
          </a:p>
        </p:txBody>
      </p:sp>
    </p:spTree>
    <p:extLst>
      <p:ext uri="{BB962C8B-B14F-4D97-AF65-F5344CB8AC3E}">
        <p14:creationId xmlns:p14="http://schemas.microsoft.com/office/powerpoint/2010/main" val="409331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normAutofit/>
          </a:bodyPr>
          <a:lstStyle/>
          <a:p>
            <a:r>
              <a:rPr lang="en-US" sz="2800" b="1" i="0" dirty="0">
                <a:latin typeface="Times New Roman" panose="02020603050405020304" pitchFamily="18" charset="0"/>
                <a:ea typeface="+mn-ea"/>
                <a:cs typeface="Times New Roman" panose="02020603050405020304" pitchFamily="18" charset="0"/>
              </a:rPr>
              <a:t>EMR-Cluster</a:t>
            </a:r>
            <a:br>
              <a:rPr lang="en-US" sz="2800" i="0" dirty="0">
                <a:latin typeface="Times New Roman" panose="02020603050405020304" pitchFamily="18" charset="0"/>
                <a:cs typeface="Times New Roman" panose="02020603050405020304" pitchFamily="18" charset="0"/>
              </a:rPr>
            </a:br>
            <a:br>
              <a:rPr lang="en-US" sz="2800" i="0" dirty="0">
                <a:latin typeface="Times New Roman" panose="02020603050405020304" pitchFamily="18" charset="0"/>
                <a:cs typeface="Times New Roman" panose="02020603050405020304" pitchFamily="18" charset="0"/>
              </a:rPr>
            </a:br>
            <a:endParaRPr lang="en-US" sz="2800" b="1" i="0" dirty="0">
              <a:latin typeface="Times New Roman" panose="02020603050405020304" pitchFamily="18" charset="0"/>
              <a:ea typeface="+mn-ea"/>
              <a:cs typeface="Times New Roman" panose="02020603050405020304" pitchFamily="18" charset="0"/>
            </a:endParaRP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10</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838200" y="1140823"/>
            <a:ext cx="10515600" cy="4160520"/>
          </a:xfrm>
        </p:spPr>
        <p:txBody>
          <a:bodyPr/>
          <a:lstStyle/>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encounter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Servicerole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error, so in the IAM Roles, </a:t>
            </a:r>
          </a:p>
          <a:p>
            <a:pPr marL="0"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add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PowerUserAccess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the service role created </a:t>
            </a:r>
          </a:p>
          <a:p>
            <a:pPr marL="0" marR="0" indent="0">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while creating AWS EMR Cluster. 	</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8A732A3-D4FD-85E4-BE3C-DF3F86ECC512}"/>
              </a:ext>
            </a:extLst>
          </p:cNvPr>
          <p:cNvSpPr txBox="1"/>
          <p:nvPr/>
        </p:nvSpPr>
        <p:spPr>
          <a:xfrm>
            <a:off x="838200" y="3429000"/>
            <a:ext cx="10892246" cy="646331"/>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Creating 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Workstudio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first to create workspace:</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A73174A-2623-0BD2-3D79-BE2C1E4A3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9617" y="1277001"/>
            <a:ext cx="3784808" cy="1606521"/>
          </a:xfrm>
          <a:prstGeom prst="rect">
            <a:avLst/>
          </a:prstGeom>
        </p:spPr>
      </p:pic>
      <p:pic>
        <p:nvPicPr>
          <p:cNvPr id="6" name="Picture 5">
            <a:extLst>
              <a:ext uri="{FF2B5EF4-FFF2-40B4-BE49-F238E27FC236}">
                <a16:creationId xmlns:a16="http://schemas.microsoft.com/office/drawing/2014/main" id="{CDC9A219-12AC-DE5F-8790-9201470ECF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527" y="3918517"/>
            <a:ext cx="4629160" cy="2093508"/>
          </a:xfrm>
          <a:prstGeom prst="rect">
            <a:avLst/>
          </a:prstGeom>
        </p:spPr>
      </p:pic>
      <p:pic>
        <p:nvPicPr>
          <p:cNvPr id="10" name="Picture 9">
            <a:extLst>
              <a:ext uri="{FF2B5EF4-FFF2-40B4-BE49-F238E27FC236}">
                <a16:creationId xmlns:a16="http://schemas.microsoft.com/office/drawing/2014/main" id="{90B855F1-1F53-4955-C728-3EDCDDE32B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2931" y="3921017"/>
            <a:ext cx="5321617" cy="1993332"/>
          </a:xfrm>
          <a:prstGeom prst="rect">
            <a:avLst/>
          </a:prstGeom>
        </p:spPr>
      </p:pic>
    </p:spTree>
    <p:extLst>
      <p:ext uri="{BB962C8B-B14F-4D97-AF65-F5344CB8AC3E}">
        <p14:creationId xmlns:p14="http://schemas.microsoft.com/office/powerpoint/2010/main" val="3736874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11</a:t>
            </a:fld>
            <a:endParaRPr lang="en-US" dirty="0"/>
          </a:p>
        </p:txBody>
      </p:sp>
      <p:sp>
        <p:nvSpPr>
          <p:cNvPr id="12" name="Title 11">
            <a:extLst>
              <a:ext uri="{FF2B5EF4-FFF2-40B4-BE49-F238E27FC236}">
                <a16:creationId xmlns:a16="http://schemas.microsoft.com/office/drawing/2014/main" id="{01251AD1-5E65-2C1E-9BB3-038DA46EC14F}"/>
              </a:ext>
            </a:extLst>
          </p:cNvPr>
          <p:cNvSpPr>
            <a:spLocks noGrp="1"/>
          </p:cNvSpPr>
          <p:nvPr>
            <p:ph type="title"/>
          </p:nvPr>
        </p:nvSpPr>
        <p:spPr>
          <a:xfrm>
            <a:off x="838200" y="365125"/>
            <a:ext cx="10515600" cy="766989"/>
          </a:xfrm>
        </p:spPr>
        <p:txBody>
          <a:bodyPr>
            <a:normAutofit/>
          </a:bodyPr>
          <a:lstStyle/>
          <a:p>
            <a:r>
              <a:rPr lang="en-US" sz="2800" b="1" i="0" dirty="0">
                <a:latin typeface="Times New Roman" panose="02020603050405020304" pitchFamily="18" charset="0"/>
                <a:ea typeface="+mn-ea"/>
                <a:cs typeface="Times New Roman" panose="02020603050405020304" pitchFamily="18" charset="0"/>
              </a:rPr>
              <a:t>Data Preprocessing:</a:t>
            </a:r>
            <a:endParaRPr lang="en-US" sz="28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95AC90F-7964-13AC-576D-11AD3CC5179C}"/>
              </a:ext>
            </a:extLst>
          </p:cNvPr>
          <p:cNvSpPr txBox="1"/>
          <p:nvPr/>
        </p:nvSpPr>
        <p:spPr>
          <a:xfrm>
            <a:off x="1140823" y="1132114"/>
            <a:ext cx="6096000" cy="120032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Data Pre-processing steps performed in EMR Studio Workspace.</a:t>
            </a:r>
          </a:p>
          <a:p>
            <a:pPr marL="285750" marR="0" indent="-285750">
              <a:spcBef>
                <a:spcPts val="0"/>
              </a:spcBef>
              <a:spcAft>
                <a:spcPts val="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Data Preprocessing steps: Changing the column names.</a:t>
            </a:r>
          </a:p>
          <a:p>
            <a:pPr marL="285750" marR="0" indent="-285750">
              <a:spcBef>
                <a:spcPts val="0"/>
              </a:spcBef>
              <a:spcAft>
                <a:spcPts val="0"/>
              </a:spcAft>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15A14242-6745-C43A-823A-40291B731919}"/>
              </a:ext>
            </a:extLst>
          </p:cNvPr>
          <p:cNvPicPr>
            <a:picLocks noChangeAspect="1"/>
          </p:cNvPicPr>
          <p:nvPr/>
        </p:nvPicPr>
        <p:blipFill>
          <a:blip r:embed="rId2"/>
          <a:stretch>
            <a:fillRect/>
          </a:stretch>
        </p:blipFill>
        <p:spPr>
          <a:xfrm>
            <a:off x="6011955" y="3048574"/>
            <a:ext cx="5197290" cy="2537680"/>
          </a:xfrm>
          <a:prstGeom prst="rect">
            <a:avLst/>
          </a:prstGeom>
        </p:spPr>
      </p:pic>
      <p:pic>
        <p:nvPicPr>
          <p:cNvPr id="2052" name="Picture 4">
            <a:extLst>
              <a:ext uri="{FF2B5EF4-FFF2-40B4-BE49-F238E27FC236}">
                <a16:creationId xmlns:a16="http://schemas.microsoft.com/office/drawing/2014/main" id="{9AB61660-C919-BB5D-3B97-BCC647AF7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823" y="2645812"/>
            <a:ext cx="4774785" cy="3309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78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12</a:t>
            </a:fld>
            <a:endParaRPr lang="en-US" dirty="0"/>
          </a:p>
        </p:txBody>
      </p:sp>
      <p:sp>
        <p:nvSpPr>
          <p:cNvPr id="4" name="Title 3">
            <a:extLst>
              <a:ext uri="{FF2B5EF4-FFF2-40B4-BE49-F238E27FC236}">
                <a16:creationId xmlns:a16="http://schemas.microsoft.com/office/drawing/2014/main" id="{A5C8AF6D-A8A7-4F4A-5EEA-A8C117EA955E}"/>
              </a:ext>
            </a:extLst>
          </p:cNvPr>
          <p:cNvSpPr>
            <a:spLocks noGrp="1"/>
          </p:cNvSpPr>
          <p:nvPr>
            <p:ph type="title"/>
          </p:nvPr>
        </p:nvSpPr>
        <p:spPr>
          <a:xfrm>
            <a:off x="957942" y="635725"/>
            <a:ext cx="10395857" cy="879565"/>
          </a:xfrm>
        </p:spPr>
        <p:txBody>
          <a:bodyPr>
            <a:normAutofit/>
          </a:bodyPr>
          <a:lstStyle/>
          <a:p>
            <a:r>
              <a:rPr lang="en-US" sz="2800" b="1" i="0" dirty="0">
                <a:latin typeface="Times New Roman" panose="02020603050405020304" pitchFamily="18" charset="0"/>
                <a:cs typeface="Times New Roman" panose="02020603050405020304" pitchFamily="18" charset="0"/>
              </a:rPr>
              <a:t>Data Transformation</a:t>
            </a:r>
            <a:br>
              <a:rPr lang="en-US" sz="2800" b="1" i="0" dirty="0">
                <a:latin typeface="Times New Roman" panose="02020603050405020304" pitchFamily="18" charset="0"/>
                <a:cs typeface="Times New Roman" panose="02020603050405020304" pitchFamily="18" charset="0"/>
              </a:rPr>
            </a:br>
            <a:endParaRPr lang="en-US" sz="2800" b="1" i="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22BCD6F-C4DE-429D-D80F-D6EC4891F45D}"/>
              </a:ext>
            </a:extLst>
          </p:cNvPr>
          <p:cNvSpPr txBox="1"/>
          <p:nvPr/>
        </p:nvSpPr>
        <p:spPr>
          <a:xfrm>
            <a:off x="957942" y="1356639"/>
            <a:ext cx="8725988"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Changing the data from XML to Apache Parquet, which is very convenient to perform data analysis in Spark.</a:t>
            </a:r>
          </a:p>
        </p:txBody>
      </p:sp>
      <p:sp>
        <p:nvSpPr>
          <p:cNvPr id="3" name="TextBox 2">
            <a:extLst>
              <a:ext uri="{FF2B5EF4-FFF2-40B4-BE49-F238E27FC236}">
                <a16:creationId xmlns:a16="http://schemas.microsoft.com/office/drawing/2014/main" id="{EBD19607-EC78-E0DC-513B-303571922A32}"/>
              </a:ext>
            </a:extLst>
          </p:cNvPr>
          <p:cNvSpPr txBox="1"/>
          <p:nvPr/>
        </p:nvSpPr>
        <p:spPr>
          <a:xfrm>
            <a:off x="957942" y="2002970"/>
            <a:ext cx="9399038" cy="923330"/>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Processed and Transformed Parquet File in S3 Bucket (</a:t>
            </a:r>
            <a:r>
              <a:rPr lang="en-US" sz="1800" b="0" i="0" u="none" strike="noStrike" dirty="0" err="1">
                <a:solidFill>
                  <a:srgbClr val="000000"/>
                </a:solidFill>
                <a:effectLst/>
                <a:latin typeface="Calibri" panose="020F0502020204030204" pitchFamily="34" charset="0"/>
              </a:rPr>
              <a:t>output_parquet_file</a:t>
            </a:r>
            <a:r>
              <a:rPr lang="en-US" sz="1800" b="0" i="0" u="none" strike="noStrike" dirty="0">
                <a:solidFill>
                  <a:srgbClr val="000000"/>
                </a:solidFill>
                <a:effectLst/>
                <a:latin typeface="Calibri" panose="020F0502020204030204" pitchFamily="34" charset="0"/>
              </a:rPr>
              <a:t> directory)</a:t>
            </a:r>
            <a:endParaRPr lang="en-US" b="0" dirty="0">
              <a:effectLst/>
            </a:endParaRPr>
          </a:p>
          <a:p>
            <a:br>
              <a:rPr lang="en-US" b="0" dirty="0">
                <a:effectLst/>
              </a:rPr>
            </a:br>
            <a:endParaRPr lang="en-US" dirty="0"/>
          </a:p>
        </p:txBody>
      </p:sp>
      <p:pic>
        <p:nvPicPr>
          <p:cNvPr id="4098" name="Picture 2">
            <a:extLst>
              <a:ext uri="{FF2B5EF4-FFF2-40B4-BE49-F238E27FC236}">
                <a16:creationId xmlns:a16="http://schemas.microsoft.com/office/drawing/2014/main" id="{6C343386-0ACD-DD5E-3630-69C89DD14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673" y="2490650"/>
            <a:ext cx="59436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95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13</a:t>
            </a:fld>
            <a:endParaRPr lang="en-US" dirty="0"/>
          </a:p>
        </p:txBody>
      </p:sp>
      <p:sp>
        <p:nvSpPr>
          <p:cNvPr id="4" name="Title 3">
            <a:extLst>
              <a:ext uri="{FF2B5EF4-FFF2-40B4-BE49-F238E27FC236}">
                <a16:creationId xmlns:a16="http://schemas.microsoft.com/office/drawing/2014/main" id="{A5C8AF6D-A8A7-4F4A-5EEA-A8C117EA955E}"/>
              </a:ext>
            </a:extLst>
          </p:cNvPr>
          <p:cNvSpPr>
            <a:spLocks noGrp="1"/>
          </p:cNvSpPr>
          <p:nvPr>
            <p:ph type="title"/>
          </p:nvPr>
        </p:nvSpPr>
        <p:spPr>
          <a:xfrm>
            <a:off x="957942" y="635725"/>
            <a:ext cx="10395857" cy="879565"/>
          </a:xfrm>
        </p:spPr>
        <p:txBody>
          <a:bodyPr>
            <a:normAutofit/>
          </a:bodyPr>
          <a:lstStyle/>
          <a:p>
            <a:r>
              <a:rPr lang="en-US" sz="2800" b="1" i="0" dirty="0">
                <a:latin typeface="Times New Roman" panose="02020603050405020304" pitchFamily="18" charset="0"/>
                <a:cs typeface="Times New Roman" panose="02020603050405020304" pitchFamily="18" charset="0"/>
              </a:rPr>
              <a:t>Automation Task Details:</a:t>
            </a:r>
            <a:br>
              <a:rPr lang="en-US" sz="2800" b="1" i="0" dirty="0">
                <a:latin typeface="Times New Roman" panose="02020603050405020304" pitchFamily="18" charset="0"/>
                <a:cs typeface="Times New Roman" panose="02020603050405020304" pitchFamily="18" charset="0"/>
              </a:rPr>
            </a:br>
            <a:endParaRPr lang="en-US" sz="2800" b="1" i="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22BCD6F-C4DE-429D-D80F-D6EC4891F45D}"/>
              </a:ext>
            </a:extLst>
          </p:cNvPr>
          <p:cNvSpPr txBox="1"/>
          <p:nvPr/>
        </p:nvSpPr>
        <p:spPr>
          <a:xfrm>
            <a:off x="957942" y="1356639"/>
            <a:ext cx="8725988" cy="369332"/>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Automation with AWS Glue : Pre-processing &amp; XML to Parquet Transformation</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122" name="Picture 2">
            <a:extLst>
              <a:ext uri="{FF2B5EF4-FFF2-40B4-BE49-F238E27FC236}">
                <a16:creationId xmlns:a16="http://schemas.microsoft.com/office/drawing/2014/main" id="{F3834B6C-6B80-1105-C799-10CD0DE5E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00250"/>
            <a:ext cx="8137849" cy="391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0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14</a:t>
            </a:fld>
            <a:endParaRPr lang="en-US" dirty="0"/>
          </a:p>
        </p:txBody>
      </p:sp>
      <p:sp>
        <p:nvSpPr>
          <p:cNvPr id="4" name="Title 3">
            <a:extLst>
              <a:ext uri="{FF2B5EF4-FFF2-40B4-BE49-F238E27FC236}">
                <a16:creationId xmlns:a16="http://schemas.microsoft.com/office/drawing/2014/main" id="{A5C8AF6D-A8A7-4F4A-5EEA-A8C117EA955E}"/>
              </a:ext>
            </a:extLst>
          </p:cNvPr>
          <p:cNvSpPr>
            <a:spLocks noGrp="1"/>
          </p:cNvSpPr>
          <p:nvPr>
            <p:ph type="title"/>
          </p:nvPr>
        </p:nvSpPr>
        <p:spPr>
          <a:xfrm>
            <a:off x="957942" y="635725"/>
            <a:ext cx="10395857" cy="879565"/>
          </a:xfrm>
        </p:spPr>
        <p:txBody>
          <a:bodyPr>
            <a:normAutofit/>
          </a:bodyPr>
          <a:lstStyle/>
          <a:p>
            <a:r>
              <a:rPr lang="en-US" sz="2800" b="1" i="0" dirty="0">
                <a:latin typeface="Times New Roman" panose="02020603050405020304" pitchFamily="18" charset="0"/>
                <a:cs typeface="Times New Roman" panose="02020603050405020304" pitchFamily="18" charset="0"/>
              </a:rPr>
              <a:t>Automation Task Details:</a:t>
            </a:r>
            <a:br>
              <a:rPr lang="en-US" sz="2800" b="1" i="0" dirty="0">
                <a:latin typeface="Times New Roman" panose="02020603050405020304" pitchFamily="18" charset="0"/>
                <a:cs typeface="Times New Roman" panose="02020603050405020304" pitchFamily="18" charset="0"/>
              </a:rPr>
            </a:br>
            <a:endParaRPr lang="en-US" sz="2800" b="1" i="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22BCD6F-C4DE-429D-D80F-D6EC4891F45D}"/>
              </a:ext>
            </a:extLst>
          </p:cNvPr>
          <p:cNvSpPr txBox="1"/>
          <p:nvPr/>
        </p:nvSpPr>
        <p:spPr>
          <a:xfrm>
            <a:off x="957942" y="1356639"/>
            <a:ext cx="8725988" cy="369332"/>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Automation with AWS Glue (Parquet to Hive):</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146" name="Picture 2">
            <a:extLst>
              <a:ext uri="{FF2B5EF4-FFF2-40B4-BE49-F238E27FC236}">
                <a16:creationId xmlns:a16="http://schemas.microsoft.com/office/drawing/2014/main" id="{9266CC74-8185-DB3B-C1F2-25460E813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755" y="2150706"/>
            <a:ext cx="7242110" cy="334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00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15</a:t>
            </a:fld>
            <a:endParaRPr lang="en-US" dirty="0"/>
          </a:p>
        </p:txBody>
      </p:sp>
      <p:sp>
        <p:nvSpPr>
          <p:cNvPr id="4" name="Title 3">
            <a:extLst>
              <a:ext uri="{FF2B5EF4-FFF2-40B4-BE49-F238E27FC236}">
                <a16:creationId xmlns:a16="http://schemas.microsoft.com/office/drawing/2014/main" id="{A5C8AF6D-A8A7-4F4A-5EEA-A8C117EA955E}"/>
              </a:ext>
            </a:extLst>
          </p:cNvPr>
          <p:cNvSpPr>
            <a:spLocks noGrp="1"/>
          </p:cNvSpPr>
          <p:nvPr>
            <p:ph type="title"/>
          </p:nvPr>
        </p:nvSpPr>
        <p:spPr>
          <a:xfrm>
            <a:off x="957942" y="635725"/>
            <a:ext cx="10395857" cy="879565"/>
          </a:xfrm>
        </p:spPr>
        <p:txBody>
          <a:bodyPr>
            <a:normAutofit/>
          </a:bodyPr>
          <a:lstStyle/>
          <a:p>
            <a:r>
              <a:rPr lang="en-US" sz="2800" b="1" i="0" dirty="0">
                <a:latin typeface="Times New Roman" panose="02020603050405020304" pitchFamily="18" charset="0"/>
                <a:cs typeface="Times New Roman" panose="02020603050405020304" pitchFamily="18" charset="0"/>
              </a:rPr>
              <a:t>Data Analysis</a:t>
            </a:r>
            <a:br>
              <a:rPr lang="en-US" sz="2800" b="1" i="0" dirty="0">
                <a:latin typeface="Times New Roman" panose="02020603050405020304" pitchFamily="18" charset="0"/>
                <a:cs typeface="Times New Roman" panose="02020603050405020304" pitchFamily="18" charset="0"/>
              </a:rPr>
            </a:br>
            <a:endParaRPr lang="en-US" sz="2800" b="1" i="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22BCD6F-C4DE-429D-D80F-D6EC4891F45D}"/>
              </a:ext>
            </a:extLst>
          </p:cNvPr>
          <p:cNvSpPr txBox="1"/>
          <p:nvPr/>
        </p:nvSpPr>
        <p:spPr>
          <a:xfrm>
            <a:off x="957942" y="1356639"/>
            <a:ext cx="8725988" cy="369332"/>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Hive Connection with Tableau</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170" name="Picture 2">
            <a:extLst>
              <a:ext uri="{FF2B5EF4-FFF2-40B4-BE49-F238E27FC236}">
                <a16:creationId xmlns:a16="http://schemas.microsoft.com/office/drawing/2014/main" id="{45036A81-43DB-85C2-4DBB-C54BF6D79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573" y="1899075"/>
            <a:ext cx="4800600" cy="37528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BB27EB7-9D92-27DE-B833-197D5D3BE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110" y="2194350"/>
            <a:ext cx="59436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82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16</a:t>
            </a:fld>
            <a:endParaRPr lang="en-US" dirty="0"/>
          </a:p>
        </p:txBody>
      </p:sp>
      <p:sp>
        <p:nvSpPr>
          <p:cNvPr id="4" name="Title 3">
            <a:extLst>
              <a:ext uri="{FF2B5EF4-FFF2-40B4-BE49-F238E27FC236}">
                <a16:creationId xmlns:a16="http://schemas.microsoft.com/office/drawing/2014/main" id="{A5C8AF6D-A8A7-4F4A-5EEA-A8C117EA955E}"/>
              </a:ext>
            </a:extLst>
          </p:cNvPr>
          <p:cNvSpPr>
            <a:spLocks noGrp="1"/>
          </p:cNvSpPr>
          <p:nvPr>
            <p:ph type="title"/>
          </p:nvPr>
        </p:nvSpPr>
        <p:spPr>
          <a:xfrm>
            <a:off x="957942" y="635725"/>
            <a:ext cx="10395857" cy="879565"/>
          </a:xfrm>
        </p:spPr>
        <p:txBody>
          <a:bodyPr>
            <a:normAutofit fontScale="90000"/>
          </a:bodyPr>
          <a:lstStyle/>
          <a:p>
            <a:br>
              <a:rPr lang="en-US" sz="2800" b="1" i="0" dirty="0">
                <a:latin typeface="Times New Roman" panose="02020603050405020304" pitchFamily="18" charset="0"/>
                <a:cs typeface="Times New Roman" panose="02020603050405020304" pitchFamily="18" charset="0"/>
              </a:rPr>
            </a:br>
            <a:br>
              <a:rPr lang="en-US" sz="2800" b="1" i="0" dirty="0">
                <a:latin typeface="Times New Roman" panose="02020603050405020304" pitchFamily="18" charset="0"/>
                <a:cs typeface="Times New Roman" panose="02020603050405020304" pitchFamily="18" charset="0"/>
              </a:rPr>
            </a:br>
            <a:r>
              <a:rPr lang="en-US" sz="2800" b="1" i="0" dirty="0">
                <a:latin typeface="Times New Roman" panose="02020603050405020304" pitchFamily="18" charset="0"/>
                <a:cs typeface="Times New Roman" panose="02020603050405020304" pitchFamily="18" charset="0"/>
              </a:rPr>
              <a:t>Web Server Creation Details:</a:t>
            </a:r>
            <a:br>
              <a:rPr lang="en-US" sz="1200" b="1" dirty="0">
                <a:latin typeface="Times New Roman" panose="02020603050405020304" pitchFamily="18" charset="0"/>
                <a:ea typeface="Calibri" panose="020F0502020204030204" pitchFamily="34" charset="0"/>
                <a:cs typeface="Times New Roman" panose="02020603050405020304" pitchFamily="18" charset="0"/>
              </a:rPr>
            </a:br>
            <a:br>
              <a:rPr lang="en-US" sz="2800" b="1" i="0" dirty="0">
                <a:latin typeface="Times New Roman" panose="02020603050405020304" pitchFamily="18" charset="0"/>
                <a:cs typeface="Times New Roman" panose="02020603050405020304" pitchFamily="18" charset="0"/>
              </a:rPr>
            </a:br>
            <a:endParaRPr lang="en-US" sz="2800" b="1" i="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0317B9E-0AB0-F22B-9779-CB90D21DCDAC}"/>
              </a:ext>
            </a:extLst>
          </p:cNvPr>
          <p:cNvSpPr txBox="1"/>
          <p:nvPr/>
        </p:nvSpPr>
        <p:spPr>
          <a:xfrm>
            <a:off x="957943" y="2299063"/>
            <a:ext cx="4467498" cy="923330"/>
          </a:xfrm>
          <a:prstGeom prst="rect">
            <a:avLst/>
          </a:prstGeom>
          <a:noFill/>
        </p:spPr>
        <p:txBody>
          <a:bodyPr wrap="square" rtlCol="0">
            <a:spAutoFit/>
          </a:bodyPr>
          <a:lstStyle/>
          <a:p>
            <a:pPr marL="285750" indent="-285750">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Installation of Apache Web Server:</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83174F0-A454-51E4-1D3C-8725CD6CCA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1567" y="2279969"/>
            <a:ext cx="5721532" cy="1816097"/>
          </a:xfrm>
          <a:prstGeom prst="rect">
            <a:avLst/>
          </a:prstGeom>
        </p:spPr>
      </p:pic>
      <p:sp>
        <p:nvSpPr>
          <p:cNvPr id="12" name="TextBox 11">
            <a:extLst>
              <a:ext uri="{FF2B5EF4-FFF2-40B4-BE49-F238E27FC236}">
                <a16:creationId xmlns:a16="http://schemas.microsoft.com/office/drawing/2014/main" id="{127E6CD6-A4BD-64C2-C68B-D5F59BD94E9A}"/>
              </a:ext>
            </a:extLst>
          </p:cNvPr>
          <p:cNvSpPr txBox="1"/>
          <p:nvPr/>
        </p:nvSpPr>
        <p:spPr>
          <a:xfrm>
            <a:off x="957942" y="3812339"/>
            <a:ext cx="6339841" cy="369332"/>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Checking status of Web Server</a:t>
            </a:r>
            <a:endParaRPr 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665B5B9-08E8-E795-15AB-7BC1547B7E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4540253"/>
            <a:ext cx="5943600" cy="734060"/>
          </a:xfrm>
          <a:prstGeom prst="rect">
            <a:avLst/>
          </a:prstGeom>
        </p:spPr>
      </p:pic>
    </p:spTree>
    <p:extLst>
      <p:ext uri="{BB962C8B-B14F-4D97-AF65-F5344CB8AC3E}">
        <p14:creationId xmlns:p14="http://schemas.microsoft.com/office/powerpoint/2010/main" val="143602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803366" y="723447"/>
            <a:ext cx="9342120" cy="723446"/>
          </a:xfrm>
        </p:spPr>
        <p:txBody>
          <a:bodyPr>
            <a:normAutofit fontScale="90000"/>
          </a:bodyPr>
          <a:lstStyle/>
          <a:p>
            <a:pPr>
              <a:lnSpc>
                <a:spcPct val="100000"/>
              </a:lnSpc>
              <a:spcBef>
                <a:spcPts val="1000"/>
              </a:spcBef>
            </a:pPr>
            <a:br>
              <a:rPr lang="en-US" sz="2800" b="1" i="0" dirty="0">
                <a:latin typeface="+mn-lt"/>
                <a:ea typeface="+mn-ea"/>
                <a:cs typeface="+mn-cs"/>
              </a:rPr>
            </a:br>
            <a:endParaRPr lang="en-US" sz="2800" b="1" dirty="0">
              <a:latin typeface="+mn-lt"/>
              <a:ea typeface="+mn-ea"/>
              <a:cs typeface="+mn-cs"/>
            </a:endParaRP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17</a:t>
            </a:fld>
            <a:endParaRPr lang="en-US" dirty="0"/>
          </a:p>
        </p:txBody>
      </p:sp>
      <p:sp>
        <p:nvSpPr>
          <p:cNvPr id="3" name="TextBox 2">
            <a:extLst>
              <a:ext uri="{FF2B5EF4-FFF2-40B4-BE49-F238E27FC236}">
                <a16:creationId xmlns:a16="http://schemas.microsoft.com/office/drawing/2014/main" id="{1CF6676B-61B4-4D69-B664-84D87E69B934}"/>
              </a:ext>
            </a:extLst>
          </p:cNvPr>
          <p:cNvSpPr txBox="1"/>
          <p:nvPr/>
        </p:nvSpPr>
        <p:spPr>
          <a:xfrm>
            <a:off x="1045029" y="1611086"/>
            <a:ext cx="10519954"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Create index.html and place it in bucket</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24F480D-4F65-FBF0-4729-06ABA6B58D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6771" y="1085170"/>
            <a:ext cx="4469675" cy="1903910"/>
          </a:xfrm>
          <a:prstGeom prst="rect">
            <a:avLst/>
          </a:prstGeom>
        </p:spPr>
      </p:pic>
      <p:sp>
        <p:nvSpPr>
          <p:cNvPr id="6" name="TextBox 5">
            <a:extLst>
              <a:ext uri="{FF2B5EF4-FFF2-40B4-BE49-F238E27FC236}">
                <a16:creationId xmlns:a16="http://schemas.microsoft.com/office/drawing/2014/main" id="{8615032F-8E5D-AEEB-6BE2-9B8934532BD1}"/>
              </a:ext>
            </a:extLst>
          </p:cNvPr>
          <p:cNvSpPr txBox="1"/>
          <p:nvPr/>
        </p:nvSpPr>
        <p:spPr>
          <a:xfrm>
            <a:off x="1045029" y="3429000"/>
            <a:ext cx="6096000" cy="369332"/>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Copy S3 Bucket index file to Apache Web Server</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5374F15-6703-D9A3-9670-CE86925E05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9789" y="3891780"/>
            <a:ext cx="5943600" cy="1632585"/>
          </a:xfrm>
          <a:prstGeom prst="rect">
            <a:avLst/>
          </a:prstGeom>
        </p:spPr>
      </p:pic>
    </p:spTree>
    <p:extLst>
      <p:ext uri="{BB962C8B-B14F-4D97-AF65-F5344CB8AC3E}">
        <p14:creationId xmlns:p14="http://schemas.microsoft.com/office/powerpoint/2010/main" val="3576539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18</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838200" y="1193074"/>
            <a:ext cx="10515600" cy="4979126"/>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Starting Apache Web Server:</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A9E5CC0-B521-863C-8166-234D357F57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8616" y="606108"/>
            <a:ext cx="4748349" cy="1880062"/>
          </a:xfrm>
          <a:prstGeom prst="rect">
            <a:avLst/>
          </a:prstGeom>
        </p:spPr>
      </p:pic>
      <p:sp>
        <p:nvSpPr>
          <p:cNvPr id="5" name="TextBox 4">
            <a:extLst>
              <a:ext uri="{FF2B5EF4-FFF2-40B4-BE49-F238E27FC236}">
                <a16:creationId xmlns:a16="http://schemas.microsoft.com/office/drawing/2014/main" id="{05F0B08D-A6F0-D187-A9B7-EDA2311AE647}"/>
              </a:ext>
            </a:extLst>
          </p:cNvPr>
          <p:cNvSpPr txBox="1"/>
          <p:nvPr/>
        </p:nvSpPr>
        <p:spPr>
          <a:xfrm>
            <a:off x="838200" y="2625427"/>
            <a:ext cx="7356566" cy="369332"/>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Allocate Elastic Ips - Associate and Allocating Elastic IP Address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BD512DF-2D79-EC81-FBC6-F674736B4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349" y="3581725"/>
            <a:ext cx="3309590" cy="1930801"/>
          </a:xfrm>
          <a:prstGeom prst="rect">
            <a:avLst/>
          </a:prstGeom>
        </p:spPr>
      </p:pic>
      <p:pic>
        <p:nvPicPr>
          <p:cNvPr id="9" name="Picture 8">
            <a:extLst>
              <a:ext uri="{FF2B5EF4-FFF2-40B4-BE49-F238E27FC236}">
                <a16:creationId xmlns:a16="http://schemas.microsoft.com/office/drawing/2014/main" id="{21705094-620E-A37C-011A-368C8D9029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8089" y="3581724"/>
            <a:ext cx="3123866" cy="1930801"/>
          </a:xfrm>
          <a:prstGeom prst="rect">
            <a:avLst/>
          </a:prstGeom>
        </p:spPr>
      </p:pic>
      <p:pic>
        <p:nvPicPr>
          <p:cNvPr id="10" name="Picture 9">
            <a:extLst>
              <a:ext uri="{FF2B5EF4-FFF2-40B4-BE49-F238E27FC236}">
                <a16:creationId xmlns:a16="http://schemas.microsoft.com/office/drawing/2014/main" id="{56873A98-1DAD-F73F-0D45-24D4E9A031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94" y="3218833"/>
            <a:ext cx="3646380" cy="2305996"/>
          </a:xfrm>
          <a:prstGeom prst="rect">
            <a:avLst/>
          </a:prstGeom>
        </p:spPr>
      </p:pic>
    </p:spTree>
    <p:extLst>
      <p:ext uri="{BB962C8B-B14F-4D97-AF65-F5344CB8AC3E}">
        <p14:creationId xmlns:p14="http://schemas.microsoft.com/office/powerpoint/2010/main" val="978604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A801F2-C18D-6133-828B-F57BE35CEE40}"/>
              </a:ext>
            </a:extLst>
          </p:cNvPr>
          <p:cNvPicPr>
            <a:picLocks noChangeAspect="1"/>
          </p:cNvPicPr>
          <p:nvPr/>
        </p:nvPicPr>
        <p:blipFill>
          <a:blip r:embed="rId2"/>
          <a:stretch>
            <a:fillRect/>
          </a:stretch>
        </p:blipFill>
        <p:spPr>
          <a:xfrm>
            <a:off x="1102672" y="1766045"/>
            <a:ext cx="8076954" cy="2790496"/>
          </a:xfrm>
          <a:prstGeom prst="rect">
            <a:avLst/>
          </a:prstGeom>
        </p:spPr>
      </p:pic>
      <p:sp>
        <p:nvSpPr>
          <p:cNvPr id="7" name="TextBox 6">
            <a:extLst>
              <a:ext uri="{FF2B5EF4-FFF2-40B4-BE49-F238E27FC236}">
                <a16:creationId xmlns:a16="http://schemas.microsoft.com/office/drawing/2014/main" id="{F1B40EC0-5BC9-0182-35E6-F7CF95B5FFEA}"/>
              </a:ext>
            </a:extLst>
          </p:cNvPr>
          <p:cNvSpPr txBox="1"/>
          <p:nvPr/>
        </p:nvSpPr>
        <p:spPr>
          <a:xfrm>
            <a:off x="1102672" y="641268"/>
            <a:ext cx="847540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Data Analysis and Data Visualization:</a:t>
            </a:r>
          </a:p>
        </p:txBody>
      </p:sp>
      <p:pic>
        <p:nvPicPr>
          <p:cNvPr id="9" name="Picture 8">
            <a:extLst>
              <a:ext uri="{FF2B5EF4-FFF2-40B4-BE49-F238E27FC236}">
                <a16:creationId xmlns:a16="http://schemas.microsoft.com/office/drawing/2014/main" id="{908E3177-F304-137B-6A14-813C9E828453}"/>
              </a:ext>
            </a:extLst>
          </p:cNvPr>
          <p:cNvPicPr>
            <a:picLocks noChangeAspect="1"/>
          </p:cNvPicPr>
          <p:nvPr/>
        </p:nvPicPr>
        <p:blipFill>
          <a:blip r:embed="rId3"/>
          <a:stretch>
            <a:fillRect/>
          </a:stretch>
        </p:blipFill>
        <p:spPr>
          <a:xfrm>
            <a:off x="665014" y="4556541"/>
            <a:ext cx="7772400" cy="1217229"/>
          </a:xfrm>
          <a:prstGeom prst="rect">
            <a:avLst/>
          </a:prstGeom>
        </p:spPr>
      </p:pic>
      <p:sp>
        <p:nvSpPr>
          <p:cNvPr id="2" name="TextBox 1">
            <a:extLst>
              <a:ext uri="{FF2B5EF4-FFF2-40B4-BE49-F238E27FC236}">
                <a16:creationId xmlns:a16="http://schemas.microsoft.com/office/drawing/2014/main" id="{96DE0F94-8D9D-A5BD-C5C5-986C9F43D4D4}"/>
              </a:ext>
            </a:extLst>
          </p:cNvPr>
          <p:cNvSpPr txBox="1"/>
          <p:nvPr/>
        </p:nvSpPr>
        <p:spPr>
          <a:xfrm>
            <a:off x="1102672" y="1032437"/>
            <a:ext cx="847540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Analysis on the type of posts on the </a:t>
            </a:r>
            <a:r>
              <a:rPr lang="en-US" dirty="0" err="1">
                <a:latin typeface="Times New Roman" panose="02020603050405020304" pitchFamily="18" charset="0"/>
                <a:cs typeface="Times New Roman" panose="02020603050405020304" pitchFamily="18" charset="0"/>
              </a:rPr>
              <a:t>Stackoverflow</a:t>
            </a:r>
            <a:r>
              <a:rPr lang="en-US" dirty="0">
                <a:latin typeface="Times New Roman" panose="02020603050405020304" pitchFamily="18" charset="0"/>
                <a:cs typeface="Times New Roman" panose="02020603050405020304" pitchFamily="18" charset="0"/>
              </a:rPr>
              <a:t> dataset:</a:t>
            </a:r>
          </a:p>
        </p:txBody>
      </p:sp>
    </p:spTree>
    <p:extLst>
      <p:ext uri="{BB962C8B-B14F-4D97-AF65-F5344CB8AC3E}">
        <p14:creationId xmlns:p14="http://schemas.microsoft.com/office/powerpoint/2010/main" val="3979587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normAutofit/>
          </a:bodyPr>
          <a:lstStyle/>
          <a:p>
            <a:pPr>
              <a:lnSpc>
                <a:spcPct val="100000"/>
              </a:lnSpc>
              <a:spcBef>
                <a:spcPts val="1000"/>
              </a:spcBef>
            </a:pPr>
            <a:r>
              <a:rPr lang="en-US" sz="2800" b="1" i="0" dirty="0">
                <a:latin typeface="Times New Roman" panose="02020603050405020304" pitchFamily="18" charset="0"/>
                <a:ea typeface="+mn-ea"/>
                <a:cs typeface="Times New Roman" panose="02020603050405020304" pitchFamily="18" charset="0"/>
              </a:rPr>
              <a:t>Agenda</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2</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838199" y="1847461"/>
            <a:ext cx="10874829" cy="4326915"/>
          </a:xfrm>
        </p:spPr>
        <p:txBody>
          <a:bodyPr/>
          <a:lstStyle/>
          <a:p>
            <a:r>
              <a:rPr lang="en-US" sz="1800" dirty="0">
                <a:latin typeface="Times New Roman" panose="02020603050405020304" pitchFamily="18" charset="0"/>
              </a:rPr>
              <a:t>Introduction</a:t>
            </a:r>
          </a:p>
          <a:p>
            <a:r>
              <a:rPr lang="en-US" sz="1800" dirty="0">
                <a:latin typeface="Times New Roman" panose="02020603050405020304" pitchFamily="18" charset="0"/>
              </a:rPr>
              <a:t>Dataset details</a:t>
            </a:r>
          </a:p>
          <a:p>
            <a:r>
              <a:rPr lang="en-US" sz="1800" dirty="0">
                <a:latin typeface="Times New Roman" panose="02020603050405020304" pitchFamily="18" charset="0"/>
              </a:rPr>
              <a:t>Project Architecture</a:t>
            </a:r>
          </a:p>
          <a:p>
            <a:r>
              <a:rPr lang="en-US" sz="1800" dirty="0">
                <a:latin typeface="Times New Roman" panose="02020603050405020304" pitchFamily="18" charset="0"/>
              </a:rPr>
              <a:t>Components List</a:t>
            </a:r>
          </a:p>
          <a:p>
            <a:r>
              <a:rPr lang="en-US" sz="1800" dirty="0">
                <a:latin typeface="Times New Roman" panose="02020603050405020304" pitchFamily="18" charset="0"/>
              </a:rPr>
              <a:t>Data Preprocessing</a:t>
            </a:r>
          </a:p>
          <a:p>
            <a:r>
              <a:rPr lang="en-US" sz="1800" dirty="0">
                <a:latin typeface="Times New Roman" panose="02020603050405020304" pitchFamily="18" charset="0"/>
              </a:rPr>
              <a:t>Data Transformation</a:t>
            </a:r>
          </a:p>
          <a:p>
            <a:r>
              <a:rPr lang="en-US" sz="1800" dirty="0">
                <a:latin typeface="Times New Roman" panose="02020603050405020304" pitchFamily="18" charset="0"/>
              </a:rPr>
              <a:t>Dara Analysis</a:t>
            </a:r>
          </a:p>
          <a:p>
            <a:r>
              <a:rPr lang="en-US" sz="1800" dirty="0">
                <a:latin typeface="Times New Roman" panose="02020603050405020304" pitchFamily="18" charset="0"/>
              </a:rPr>
              <a:t>Conclusion</a:t>
            </a:r>
          </a:p>
          <a:p>
            <a:endParaRPr lang="en-US" dirty="0"/>
          </a:p>
        </p:txBody>
      </p:sp>
    </p:spTree>
    <p:extLst>
      <p:ext uri="{BB962C8B-B14F-4D97-AF65-F5344CB8AC3E}">
        <p14:creationId xmlns:p14="http://schemas.microsoft.com/office/powerpoint/2010/main" val="87263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1B720E-4AB2-32EF-67F8-0589CCA8974D}"/>
              </a:ext>
            </a:extLst>
          </p:cNvPr>
          <p:cNvPicPr>
            <a:picLocks noChangeAspect="1"/>
          </p:cNvPicPr>
          <p:nvPr/>
        </p:nvPicPr>
        <p:blipFill>
          <a:blip r:embed="rId2"/>
          <a:stretch>
            <a:fillRect/>
          </a:stretch>
        </p:blipFill>
        <p:spPr>
          <a:xfrm>
            <a:off x="1532045" y="1877961"/>
            <a:ext cx="7772400" cy="2501314"/>
          </a:xfrm>
          <a:prstGeom prst="rect">
            <a:avLst/>
          </a:prstGeom>
        </p:spPr>
      </p:pic>
      <p:sp>
        <p:nvSpPr>
          <p:cNvPr id="2" name="TextBox 1">
            <a:extLst>
              <a:ext uri="{FF2B5EF4-FFF2-40B4-BE49-F238E27FC236}">
                <a16:creationId xmlns:a16="http://schemas.microsoft.com/office/drawing/2014/main" id="{25BA9ED1-03AB-8C61-60E9-E2484CC04B5C}"/>
              </a:ext>
            </a:extLst>
          </p:cNvPr>
          <p:cNvSpPr txBox="1"/>
          <p:nvPr/>
        </p:nvSpPr>
        <p:spPr>
          <a:xfrm>
            <a:off x="1130710" y="668594"/>
            <a:ext cx="9547122"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Data Analysis: Computing response time: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Difference of the question posting time and the accepted answer date time.</a:t>
            </a:r>
          </a:p>
        </p:txBody>
      </p:sp>
    </p:spTree>
    <p:extLst>
      <p:ext uri="{BB962C8B-B14F-4D97-AF65-F5344CB8AC3E}">
        <p14:creationId xmlns:p14="http://schemas.microsoft.com/office/powerpoint/2010/main" val="187328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3B01F2-E83C-9EE8-7E66-EEB172E2D71A}"/>
              </a:ext>
            </a:extLst>
          </p:cNvPr>
          <p:cNvPicPr>
            <a:picLocks noChangeAspect="1"/>
          </p:cNvPicPr>
          <p:nvPr/>
        </p:nvPicPr>
        <p:blipFill>
          <a:blip r:embed="rId2"/>
          <a:stretch>
            <a:fillRect/>
          </a:stretch>
        </p:blipFill>
        <p:spPr>
          <a:xfrm>
            <a:off x="2000865" y="1401032"/>
            <a:ext cx="7772400" cy="3823009"/>
          </a:xfrm>
          <a:prstGeom prst="rect">
            <a:avLst/>
          </a:prstGeom>
        </p:spPr>
      </p:pic>
      <p:sp>
        <p:nvSpPr>
          <p:cNvPr id="2" name="TextBox 1">
            <a:extLst>
              <a:ext uri="{FF2B5EF4-FFF2-40B4-BE49-F238E27FC236}">
                <a16:creationId xmlns:a16="http://schemas.microsoft.com/office/drawing/2014/main" id="{0B7827EE-553D-6CF7-3D26-B3D454913175}"/>
              </a:ext>
            </a:extLst>
          </p:cNvPr>
          <p:cNvSpPr txBox="1"/>
          <p:nvPr/>
        </p:nvSpPr>
        <p:spPr>
          <a:xfrm>
            <a:off x="761722" y="591790"/>
            <a:ext cx="967624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Data Analysis: </a:t>
            </a:r>
            <a:r>
              <a:rPr lang="en-US" dirty="0">
                <a:latin typeface="Times New Roman" panose="02020603050405020304" pitchFamily="18" charset="0"/>
                <a:cs typeface="Times New Roman" panose="02020603050405020304" pitchFamily="18" charset="0"/>
              </a:rPr>
              <a:t>Following Bar-Chart depicts the number of questions answered within each hour</a:t>
            </a:r>
          </a:p>
        </p:txBody>
      </p:sp>
    </p:spTree>
    <p:extLst>
      <p:ext uri="{BB962C8B-B14F-4D97-AF65-F5344CB8AC3E}">
        <p14:creationId xmlns:p14="http://schemas.microsoft.com/office/powerpoint/2010/main" val="372127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2DB40-139A-F048-CF1C-4729620303CF}"/>
              </a:ext>
            </a:extLst>
          </p:cNvPr>
          <p:cNvPicPr>
            <a:picLocks noChangeAspect="1"/>
          </p:cNvPicPr>
          <p:nvPr/>
        </p:nvPicPr>
        <p:blipFill>
          <a:blip r:embed="rId2"/>
          <a:stretch>
            <a:fillRect/>
          </a:stretch>
        </p:blipFill>
        <p:spPr>
          <a:xfrm>
            <a:off x="1747257" y="2044089"/>
            <a:ext cx="7772400" cy="3854214"/>
          </a:xfrm>
          <a:prstGeom prst="rect">
            <a:avLst/>
          </a:prstGeom>
        </p:spPr>
      </p:pic>
      <p:sp>
        <p:nvSpPr>
          <p:cNvPr id="2" name="TextBox 1">
            <a:extLst>
              <a:ext uri="{FF2B5EF4-FFF2-40B4-BE49-F238E27FC236}">
                <a16:creationId xmlns:a16="http://schemas.microsoft.com/office/drawing/2014/main" id="{7C44A223-C520-F686-4CF3-AB9BD43CCD8F}"/>
              </a:ext>
            </a:extLst>
          </p:cNvPr>
          <p:cNvSpPr txBox="1"/>
          <p:nvPr/>
        </p:nvSpPr>
        <p:spPr>
          <a:xfrm>
            <a:off x="1081548" y="648929"/>
            <a:ext cx="9429136"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Data Analysis: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Number of Questions/Answers evolve over time: </a:t>
            </a:r>
            <a:r>
              <a:rPr lang="en-US" dirty="0">
                <a:latin typeface="Times New Roman" panose="02020603050405020304" pitchFamily="18" charset="0"/>
                <a:cs typeface="Times New Roman" panose="02020603050405020304" pitchFamily="18" charset="0"/>
              </a:rPr>
              <a:t>Below graph shows the trend of questions and answers over the period(2008 – 2022)</a:t>
            </a:r>
          </a:p>
        </p:txBody>
      </p:sp>
    </p:spTree>
    <p:extLst>
      <p:ext uri="{BB962C8B-B14F-4D97-AF65-F5344CB8AC3E}">
        <p14:creationId xmlns:p14="http://schemas.microsoft.com/office/powerpoint/2010/main" val="2293196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F9F5AB-540E-1687-8266-67ED8328DE94}"/>
              </a:ext>
            </a:extLst>
          </p:cNvPr>
          <p:cNvPicPr>
            <a:picLocks noChangeAspect="1"/>
          </p:cNvPicPr>
          <p:nvPr/>
        </p:nvPicPr>
        <p:blipFill>
          <a:blip r:embed="rId2"/>
          <a:stretch>
            <a:fillRect/>
          </a:stretch>
        </p:blipFill>
        <p:spPr>
          <a:xfrm>
            <a:off x="1172497" y="2123388"/>
            <a:ext cx="7772400" cy="2288206"/>
          </a:xfrm>
          <a:prstGeom prst="rect">
            <a:avLst/>
          </a:prstGeom>
        </p:spPr>
      </p:pic>
      <p:sp>
        <p:nvSpPr>
          <p:cNvPr id="2" name="TextBox 1">
            <a:extLst>
              <a:ext uri="{FF2B5EF4-FFF2-40B4-BE49-F238E27FC236}">
                <a16:creationId xmlns:a16="http://schemas.microsoft.com/office/drawing/2014/main" id="{D7A83721-D6E9-150F-3C19-67ED48D5F8AD}"/>
              </a:ext>
            </a:extLst>
          </p:cNvPr>
          <p:cNvSpPr txBox="1"/>
          <p:nvPr/>
        </p:nvSpPr>
        <p:spPr>
          <a:xfrm>
            <a:off x="1172497" y="837783"/>
            <a:ext cx="8868698"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Data Analysis: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Count of number of </a:t>
            </a:r>
            <a:r>
              <a:rPr lang="en-US" dirty="0" err="1">
                <a:latin typeface="Times New Roman" panose="02020603050405020304" pitchFamily="18" charset="0"/>
                <a:cs typeface="Times New Roman" panose="02020603050405020304" pitchFamily="18" charset="0"/>
              </a:rPr>
              <a:t>tags:It</a:t>
            </a:r>
            <a:r>
              <a:rPr lang="en-US" dirty="0">
                <a:latin typeface="Times New Roman" panose="02020603050405020304" pitchFamily="18" charset="0"/>
                <a:cs typeface="Times New Roman" panose="02020603050405020304" pitchFamily="18" charset="0"/>
              </a:rPr>
              <a:t> has around 61662 tags from which below are the top 10 rows .</a:t>
            </a:r>
          </a:p>
        </p:txBody>
      </p:sp>
    </p:spTree>
    <p:extLst>
      <p:ext uri="{BB962C8B-B14F-4D97-AF65-F5344CB8AC3E}">
        <p14:creationId xmlns:p14="http://schemas.microsoft.com/office/powerpoint/2010/main" val="53617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E5E3AE-A333-B1EA-9EC4-05E168BA4519}"/>
              </a:ext>
            </a:extLst>
          </p:cNvPr>
          <p:cNvPicPr>
            <a:picLocks noChangeAspect="1"/>
          </p:cNvPicPr>
          <p:nvPr/>
        </p:nvPicPr>
        <p:blipFill>
          <a:blip r:embed="rId2"/>
          <a:stretch>
            <a:fillRect/>
          </a:stretch>
        </p:blipFill>
        <p:spPr>
          <a:xfrm>
            <a:off x="1623291" y="1558059"/>
            <a:ext cx="7772400" cy="4059838"/>
          </a:xfrm>
          <a:prstGeom prst="rect">
            <a:avLst/>
          </a:prstGeom>
        </p:spPr>
      </p:pic>
      <p:sp>
        <p:nvSpPr>
          <p:cNvPr id="2" name="TextBox 1">
            <a:extLst>
              <a:ext uri="{FF2B5EF4-FFF2-40B4-BE49-F238E27FC236}">
                <a16:creationId xmlns:a16="http://schemas.microsoft.com/office/drawing/2014/main" id="{6993EBE0-AE40-3FE5-53B0-EB0CB372DB6E}"/>
              </a:ext>
            </a:extLst>
          </p:cNvPr>
          <p:cNvSpPr txBox="1"/>
          <p:nvPr/>
        </p:nvSpPr>
        <p:spPr>
          <a:xfrm>
            <a:off x="1396181" y="609600"/>
            <a:ext cx="9261987"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Data Analysis:</a:t>
            </a:r>
          </a:p>
          <a:p>
            <a:r>
              <a:rPr lang="en-US" dirty="0">
                <a:latin typeface="Times New Roman" panose="02020603050405020304" pitchFamily="18" charset="0"/>
                <a:cs typeface="Times New Roman" panose="02020603050405020304" pitchFamily="18" charset="0"/>
              </a:rPr>
              <a:t>Popularity of spark/spark-</a:t>
            </a:r>
            <a:r>
              <a:rPr lang="en-US" dirty="0" err="1">
                <a:latin typeface="Times New Roman" panose="02020603050405020304" pitchFamily="18" charset="0"/>
                <a:cs typeface="Times New Roman" panose="02020603050405020304" pitchFamily="18" charset="0"/>
              </a:rPr>
              <a:t>sql</a:t>
            </a:r>
            <a:r>
              <a:rPr lang="en-US" dirty="0">
                <a:latin typeface="Times New Roman" panose="02020603050405020304" pitchFamily="18" charset="0"/>
                <a:cs typeface="Times New Roman" panose="02020603050405020304" pitchFamily="18" charset="0"/>
              </a:rPr>
              <a:t> tag over the period(2012-2022):</a:t>
            </a:r>
          </a:p>
        </p:txBody>
      </p:sp>
    </p:spTree>
    <p:extLst>
      <p:ext uri="{BB962C8B-B14F-4D97-AF65-F5344CB8AC3E}">
        <p14:creationId xmlns:p14="http://schemas.microsoft.com/office/powerpoint/2010/main" val="2515821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4C9F7D3-C6AC-DD97-5534-4CC8FAB1416E}"/>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75392EFD-FB7F-8F4D-A9FC-BE20C4F3043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39589F8-4639-B555-4394-14089FE61436}"/>
              </a:ext>
            </a:extLst>
          </p:cNvPr>
          <p:cNvSpPr>
            <a:spLocks noGrp="1"/>
          </p:cNvSpPr>
          <p:nvPr>
            <p:ph type="sldNum" sz="quarter" idx="12"/>
          </p:nvPr>
        </p:nvSpPr>
        <p:spPr/>
        <p:txBody>
          <a:bodyPr/>
          <a:lstStyle/>
          <a:p>
            <a:fld id="{B9713C8C-8E70-45D5-AE59-23E60168254E}" type="slidenum">
              <a:rPr lang="en-US" smtClean="0"/>
              <a:t>25</a:t>
            </a:fld>
            <a:endParaRPr lang="en-US" dirty="0"/>
          </a:p>
        </p:txBody>
      </p:sp>
      <p:sp>
        <p:nvSpPr>
          <p:cNvPr id="7" name="TextBox 6">
            <a:extLst>
              <a:ext uri="{FF2B5EF4-FFF2-40B4-BE49-F238E27FC236}">
                <a16:creationId xmlns:a16="http://schemas.microsoft.com/office/drawing/2014/main" id="{9C077517-88DB-3FD1-04B5-AEA0646A47A6}"/>
              </a:ext>
            </a:extLst>
          </p:cNvPr>
          <p:cNvSpPr txBox="1"/>
          <p:nvPr/>
        </p:nvSpPr>
        <p:spPr>
          <a:xfrm>
            <a:off x="838200" y="714103"/>
            <a:ext cx="1039585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Conclusion:</a:t>
            </a:r>
          </a:p>
        </p:txBody>
      </p:sp>
      <p:sp>
        <p:nvSpPr>
          <p:cNvPr id="8" name="TextBox 7">
            <a:extLst>
              <a:ext uri="{FF2B5EF4-FFF2-40B4-BE49-F238E27FC236}">
                <a16:creationId xmlns:a16="http://schemas.microsoft.com/office/drawing/2014/main" id="{D708D607-E93D-B61A-7358-35529542069D}"/>
              </a:ext>
            </a:extLst>
          </p:cNvPr>
          <p:cNvSpPr txBox="1"/>
          <p:nvPr/>
        </p:nvSpPr>
        <p:spPr>
          <a:xfrm>
            <a:off x="1053737" y="1445623"/>
            <a:ext cx="101803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conclusion of the project is that Apache Spark and Hadoop are the  powerful and efficient tool for processing and analyzing large datasets.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Using </a:t>
            </a:r>
            <a:r>
              <a:rPr lang="en-US" dirty="0" err="1">
                <a:latin typeface="Times New Roman" panose="02020603050405020304" pitchFamily="18" charset="0"/>
                <a:cs typeface="Times New Roman" panose="02020603050405020304" pitchFamily="18" charset="0"/>
              </a:rPr>
              <a:t>PySpark</a:t>
            </a:r>
            <a:r>
              <a:rPr lang="en-US" dirty="0">
                <a:latin typeface="Times New Roman" panose="02020603050405020304" pitchFamily="18" charset="0"/>
                <a:cs typeface="Times New Roman" panose="02020603050405020304" pitchFamily="18" charset="0"/>
              </a:rPr>
              <a:t> we did various analyses on the dataset, such as finding the most popular tags, and analyzing the distribution of answers and questions.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analysis and insights obtained from the project can be useful for developers, researchers, and businesses interested in understanding the trends and patterns in the Stack Overflow community.</a:t>
            </a:r>
          </a:p>
        </p:txBody>
      </p:sp>
    </p:spTree>
    <p:extLst>
      <p:ext uri="{BB962C8B-B14F-4D97-AF65-F5344CB8AC3E}">
        <p14:creationId xmlns:p14="http://schemas.microsoft.com/office/powerpoint/2010/main" val="3676979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26</a:t>
            </a:fld>
            <a:endParaRPr lang="en-US" dirty="0"/>
          </a:p>
        </p:txBody>
      </p:sp>
      <p:sp>
        <p:nvSpPr>
          <p:cNvPr id="9" name="TextBox 8">
            <a:extLst>
              <a:ext uri="{FF2B5EF4-FFF2-40B4-BE49-F238E27FC236}">
                <a16:creationId xmlns:a16="http://schemas.microsoft.com/office/drawing/2014/main" id="{B26C1844-64CA-4C77-9A81-6818517ABEC2}"/>
              </a:ext>
            </a:extLst>
          </p:cNvPr>
          <p:cNvSpPr txBox="1"/>
          <p:nvPr/>
        </p:nvSpPr>
        <p:spPr>
          <a:xfrm>
            <a:off x="4267200" y="2921168"/>
            <a:ext cx="4580709" cy="1015663"/>
          </a:xfrm>
          <a:prstGeom prst="rect">
            <a:avLst/>
          </a:prstGeom>
          <a:noFill/>
        </p:spPr>
        <p:txBody>
          <a:bodyPr wrap="square" rtlCol="0">
            <a:spAutoFit/>
          </a:bodyPr>
          <a:lstStyle/>
          <a:p>
            <a:r>
              <a:rPr lang="en-US" sz="6000" b="1" dirty="0">
                <a:solidFill>
                  <a:schemeClr val="bg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07953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normAutofit/>
          </a:bodyPr>
          <a:lstStyle/>
          <a:p>
            <a:pPr>
              <a:lnSpc>
                <a:spcPct val="100000"/>
              </a:lnSpc>
              <a:spcBef>
                <a:spcPts val="1000"/>
              </a:spcBef>
            </a:pPr>
            <a:r>
              <a:rPr lang="en-US" sz="2800" b="1" i="0" dirty="0">
                <a:latin typeface="Times New Roman" panose="02020603050405020304" pitchFamily="18" charset="0"/>
                <a:ea typeface="+mn-ea"/>
                <a:cs typeface="Times New Roman" panose="02020603050405020304" pitchFamily="18" charset="0"/>
              </a:rPr>
              <a:t>Introduction</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3</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751115" y="1567543"/>
            <a:ext cx="10961914" cy="4606834"/>
          </a:xfrm>
        </p:spPr>
        <p:txBody>
          <a:bodyPr/>
          <a:lstStyle/>
          <a:p>
            <a:r>
              <a:rPr lang="en-US" sz="1800" dirty="0">
                <a:effectLst/>
                <a:latin typeface="Times New Roman" panose="02020603050405020304" pitchFamily="18" charset="0"/>
                <a:ea typeface="Times New Roman" panose="02020603050405020304" pitchFamily="18" charset="0"/>
              </a:rPr>
              <a:t>Stack Overflow is a popular question and answer community website for developers. It was launched in 2008 and has since become one of the most widely used platforms for programmers to ask and answer technical questions related to software development.</a:t>
            </a:r>
          </a:p>
          <a:p>
            <a:r>
              <a:rPr lang="en-US" sz="1800" dirty="0">
                <a:effectLst/>
                <a:latin typeface="Times New Roman" panose="02020603050405020304" pitchFamily="18" charset="0"/>
                <a:ea typeface="Times New Roman" panose="02020603050405020304" pitchFamily="18" charset="0"/>
              </a:rPr>
              <a:t>Stack Overflow is a user-driven platform where members can ask questions, provide answers, and vote on the best answers. </a:t>
            </a:r>
          </a:p>
          <a:p>
            <a:r>
              <a:rPr lang="en-US" sz="1800" dirty="0">
                <a:effectLst/>
                <a:latin typeface="Times New Roman" panose="02020603050405020304" pitchFamily="18" charset="0"/>
                <a:ea typeface="Times New Roman" panose="02020603050405020304" pitchFamily="18" charset="0"/>
              </a:rPr>
              <a:t>The site covers a wide range of programming topics, including languages like Python, Java, and JavaScript, as well as web development frameworks, databases, and more.</a:t>
            </a:r>
          </a:p>
          <a:p>
            <a:r>
              <a:rPr lang="en-US" sz="1800" dirty="0">
                <a:effectLst/>
                <a:latin typeface="Times New Roman" panose="02020603050405020304" pitchFamily="18" charset="0"/>
                <a:ea typeface="Times New Roman" panose="02020603050405020304" pitchFamily="18" charset="0"/>
              </a:rPr>
              <a:t>Overall, Stack Overflow has become an invaluable resource for developers seeking help and information on a wide range of technical topics.</a:t>
            </a:r>
          </a:p>
          <a:p>
            <a:r>
              <a:rPr lang="en-US" sz="1800" dirty="0">
                <a:effectLst/>
                <a:latin typeface="Times New Roman" panose="02020603050405020304" pitchFamily="18" charset="0"/>
                <a:ea typeface="Times New Roman" panose="02020603050405020304" pitchFamily="18" charset="0"/>
              </a:rPr>
              <a:t>The goal of this project is to learn more about user behavior and community activity on Stack Overflow, one of the most active programming forums online.</a:t>
            </a:r>
          </a:p>
          <a:p>
            <a:endParaRPr lang="en-US" dirty="0"/>
          </a:p>
        </p:txBody>
      </p:sp>
    </p:spTree>
    <p:extLst>
      <p:ext uri="{BB962C8B-B14F-4D97-AF65-F5344CB8AC3E}">
        <p14:creationId xmlns:p14="http://schemas.microsoft.com/office/powerpoint/2010/main" val="334451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1042696" y="452852"/>
            <a:ext cx="10515600" cy="1325563"/>
          </a:xfrm>
        </p:spPr>
        <p:txBody>
          <a:bodyPr>
            <a:normAutofit fontScale="90000"/>
          </a:bodyPr>
          <a:lstStyle/>
          <a:p>
            <a:br>
              <a:rPr lang="en-US" sz="2800" b="1" i="0" dirty="0">
                <a:latin typeface="+mn-lt"/>
                <a:ea typeface="+mn-ea"/>
                <a:cs typeface="+mn-cs"/>
              </a:rPr>
            </a:br>
            <a:r>
              <a:rPr lang="en-US" sz="3100" b="1" i="0" dirty="0">
                <a:latin typeface="Times New Roman" panose="02020603050405020304" pitchFamily="18" charset="0"/>
                <a:ea typeface="+mn-ea"/>
                <a:cs typeface="Times New Roman" panose="02020603050405020304" pitchFamily="18" charset="0"/>
              </a:rPr>
              <a:t>Dataset details</a:t>
            </a:r>
            <a:br>
              <a:rPr lang="en-US" sz="3100" i="0" dirty="0">
                <a:latin typeface="Times New Roman" panose="02020603050405020304" pitchFamily="18" charset="0"/>
                <a:cs typeface="Times New Roman" panose="02020603050405020304" pitchFamily="18" charset="0"/>
              </a:rPr>
            </a:br>
            <a:br>
              <a:rPr lang="en-US" sz="2800" i="0" dirty="0"/>
            </a:br>
            <a:endParaRPr lang="en-US" sz="2800" b="1" i="0" dirty="0">
              <a:latin typeface="+mn-lt"/>
              <a:ea typeface="+mn-ea"/>
              <a:cs typeface="+mn-cs"/>
            </a:endParaRP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4</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950167" y="1778415"/>
            <a:ext cx="10700658" cy="5205549"/>
          </a:xfrm>
        </p:spPr>
        <p:txBody>
          <a:bodyPr>
            <a:normAutofit/>
          </a:bodyPr>
          <a:lstStyle/>
          <a:p>
            <a:r>
              <a:rPr lang="en-US" sz="1800" dirty="0">
                <a:latin typeface="Times New Roman" panose="02020603050405020304" pitchFamily="18" charset="0"/>
                <a:cs typeface="Times New Roman" panose="02020603050405020304" pitchFamily="18" charset="0"/>
              </a:rPr>
              <a:t>Stack Overflow dataset contains information about the questions asked on the Stack Overflow platform, including the title of the question, the body of the question, the user who asked the question, the date and time the question was asked, and the tags associated with the question. </a:t>
            </a:r>
          </a:p>
          <a:p>
            <a:r>
              <a:rPr lang="en-US" sz="1800" dirty="0">
                <a:latin typeface="Times New Roman" panose="02020603050405020304" pitchFamily="18" charset="0"/>
                <a:cs typeface="Times New Roman" panose="02020603050405020304" pitchFamily="18" charset="0"/>
              </a:rPr>
              <a:t>Additionally, the dataset also includes information about the answers provided by other users, including the answer body, the user who provided the answer, the date and time the answer was provided, and the score of the answer.</a:t>
            </a:r>
          </a:p>
          <a:p>
            <a:r>
              <a:rPr lang="en-US" sz="1800" dirty="0">
                <a:latin typeface="Times New Roman" panose="02020603050405020304" pitchFamily="18" charset="0"/>
                <a:cs typeface="Times New Roman" panose="02020603050405020304" pitchFamily="18" charset="0"/>
              </a:rPr>
              <a:t>The data is available in a compressed XML format and can be downloaded from the Stack Exchange Data Dump archive.</a:t>
            </a:r>
          </a:p>
          <a:p>
            <a:r>
              <a:rPr lang="en-US" sz="1800" dirty="0">
                <a:latin typeface="Times New Roman" panose="02020603050405020304" pitchFamily="18" charset="0"/>
                <a:cs typeface="Times New Roman" panose="02020603050405020304" pitchFamily="18" charset="0"/>
              </a:rPr>
              <a:t>Data set Link: </a:t>
            </a:r>
            <a:r>
              <a:rPr lang="en-US" sz="1800" dirty="0" err="1">
                <a:latin typeface="Times New Roman" panose="02020603050405020304" pitchFamily="18" charset="0"/>
                <a:cs typeface="Times New Roman" panose="02020603050405020304" pitchFamily="18" charset="0"/>
                <a:hlinkClick r:id="rId2"/>
              </a:rPr>
              <a:t>stackexchange</a:t>
            </a:r>
            <a:r>
              <a:rPr lang="en-US" sz="1800" dirty="0">
                <a:latin typeface="Times New Roman" panose="02020603050405020304" pitchFamily="18" charset="0"/>
                <a:cs typeface="Times New Roman" panose="02020603050405020304" pitchFamily="18" charset="0"/>
                <a:hlinkClick r:id="rId2"/>
              </a:rPr>
              <a:t> directory listing (archive.org)</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Dataset size is around 98GB.</a:t>
            </a:r>
          </a:p>
        </p:txBody>
      </p:sp>
    </p:spTree>
    <p:extLst>
      <p:ext uri="{BB962C8B-B14F-4D97-AF65-F5344CB8AC3E}">
        <p14:creationId xmlns:p14="http://schemas.microsoft.com/office/powerpoint/2010/main" val="388284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940837" y="1064920"/>
            <a:ext cx="10515600" cy="502621"/>
          </a:xfrm>
        </p:spPr>
        <p:txBody>
          <a:bodyPr>
            <a:normAutofit fontScale="90000"/>
          </a:bodyPr>
          <a:lstStyle/>
          <a:p>
            <a:r>
              <a:rPr lang="en-US" sz="2800" b="1" i="0" dirty="0">
                <a:latin typeface="Times New Roman" panose="02020603050405020304" pitchFamily="18" charset="0"/>
                <a:ea typeface="+mn-ea"/>
                <a:cs typeface="Times New Roman" panose="02020603050405020304" pitchFamily="18" charset="0"/>
              </a:rPr>
              <a:t>Project Architecture</a:t>
            </a:r>
            <a:br>
              <a:rPr lang="en-US" sz="2800" i="0" dirty="0"/>
            </a:br>
            <a:br>
              <a:rPr lang="en-US" sz="2800" i="0" dirty="0"/>
            </a:br>
            <a:endParaRPr lang="en-US" sz="2800" b="1" i="0" dirty="0">
              <a:latin typeface="+mn-lt"/>
              <a:ea typeface="+mn-ea"/>
              <a:cs typeface="+mn-cs"/>
            </a:endParaRP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5</a:t>
            </a:fld>
            <a:endParaRPr lang="en-US" dirty="0"/>
          </a:p>
        </p:txBody>
      </p:sp>
      <p:pic>
        <p:nvPicPr>
          <p:cNvPr id="3" name="image47.jpg">
            <a:extLst>
              <a:ext uri="{FF2B5EF4-FFF2-40B4-BE49-F238E27FC236}">
                <a16:creationId xmlns:a16="http://schemas.microsoft.com/office/drawing/2014/main" id="{8E6EC1EE-594F-29C0-408C-15128B701C56}"/>
              </a:ext>
            </a:extLst>
          </p:cNvPr>
          <p:cNvPicPr/>
          <p:nvPr/>
        </p:nvPicPr>
        <p:blipFill>
          <a:blip r:embed="rId2"/>
          <a:srcRect/>
          <a:stretch>
            <a:fillRect/>
          </a:stretch>
        </p:blipFill>
        <p:spPr>
          <a:xfrm>
            <a:off x="1884015" y="1316230"/>
            <a:ext cx="8338287" cy="4633595"/>
          </a:xfrm>
          <a:prstGeom prst="rect">
            <a:avLst/>
          </a:prstGeom>
          <a:ln/>
        </p:spPr>
      </p:pic>
    </p:spTree>
    <p:extLst>
      <p:ext uri="{BB962C8B-B14F-4D97-AF65-F5344CB8AC3E}">
        <p14:creationId xmlns:p14="http://schemas.microsoft.com/office/powerpoint/2010/main" val="337862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838200" y="791604"/>
            <a:ext cx="10515600" cy="741369"/>
          </a:xfrm>
        </p:spPr>
        <p:txBody>
          <a:bodyPr>
            <a:normAutofit fontScale="90000"/>
          </a:bodyPr>
          <a:lstStyle/>
          <a:p>
            <a:r>
              <a:rPr lang="en-US" sz="2800" b="1" i="0" dirty="0">
                <a:latin typeface="Times New Roman" panose="02020603050405020304" pitchFamily="18" charset="0"/>
                <a:ea typeface="+mn-ea"/>
                <a:cs typeface="Times New Roman" panose="02020603050405020304" pitchFamily="18" charset="0"/>
              </a:rPr>
              <a:t>EC2-Instance creation</a:t>
            </a:r>
            <a:br>
              <a:rPr lang="en-US" sz="2800" i="0" dirty="0"/>
            </a:br>
            <a:br>
              <a:rPr lang="en-US" sz="2800" i="0" dirty="0"/>
            </a:br>
            <a:endParaRPr lang="en-US" sz="2800" b="1" i="0" dirty="0">
              <a:latin typeface="+mn-lt"/>
              <a:ea typeface="+mn-ea"/>
              <a:cs typeface="+mn-cs"/>
            </a:endParaRP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6</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838200" y="1671905"/>
            <a:ext cx="10515600" cy="4160520"/>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EC2 Instance Creation: Creating an EC2 instance with </a:t>
            </a:r>
          </a:p>
          <a:p>
            <a:pPr mar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    Ubuntu operating system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5B0832CE-421F-04BC-3F67-F8E60C6214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8751" y="1236628"/>
            <a:ext cx="3646404" cy="2053440"/>
          </a:xfrm>
          <a:prstGeom prst="rect">
            <a:avLst/>
          </a:prstGeom>
        </p:spPr>
      </p:pic>
      <p:sp>
        <p:nvSpPr>
          <p:cNvPr id="5" name="TextBox 4">
            <a:extLst>
              <a:ext uri="{FF2B5EF4-FFF2-40B4-BE49-F238E27FC236}">
                <a16:creationId xmlns:a16="http://schemas.microsoft.com/office/drawing/2014/main" id="{98A732A3-D4FD-85E4-BE3C-DF3F86ECC512}"/>
              </a:ext>
            </a:extLst>
          </p:cNvPr>
          <p:cNvSpPr txBox="1"/>
          <p:nvPr/>
        </p:nvSpPr>
        <p:spPr>
          <a:xfrm>
            <a:off x="838200" y="3429000"/>
            <a:ext cx="10892246" cy="646331"/>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Connecting to EC2 Instance using SSH Client:</a:t>
            </a:r>
          </a:p>
          <a:p>
            <a:pPr marL="28575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66A2B10-F37F-ABCC-77D7-95903F81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751" y="3725345"/>
            <a:ext cx="4053839" cy="2282883"/>
          </a:xfrm>
          <a:prstGeom prst="rect">
            <a:avLst/>
          </a:prstGeom>
        </p:spPr>
      </p:pic>
    </p:spTree>
    <p:extLst>
      <p:ext uri="{BB962C8B-B14F-4D97-AF65-F5344CB8AC3E}">
        <p14:creationId xmlns:p14="http://schemas.microsoft.com/office/powerpoint/2010/main" val="278449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normAutofit fontScale="90000"/>
          </a:bodyPr>
          <a:lstStyle/>
          <a:p>
            <a:br>
              <a:rPr lang="en-US" sz="2800" b="1" i="0" dirty="0">
                <a:latin typeface="+mn-lt"/>
                <a:ea typeface="+mn-ea"/>
                <a:cs typeface="+mn-cs"/>
              </a:rPr>
            </a:br>
            <a:br>
              <a:rPr lang="en-US" sz="2800" b="1" i="0" dirty="0">
                <a:latin typeface="+mn-lt"/>
                <a:ea typeface="+mn-ea"/>
                <a:cs typeface="+mn-cs"/>
              </a:rPr>
            </a:br>
            <a:r>
              <a:rPr lang="en-US" sz="2800" b="1" i="0" dirty="0">
                <a:latin typeface="Times New Roman" panose="02020603050405020304" pitchFamily="18" charset="0"/>
                <a:ea typeface="+mn-ea"/>
                <a:cs typeface="Times New Roman" panose="02020603050405020304" pitchFamily="18" charset="0"/>
              </a:rPr>
              <a:t>Data Retrieving from the website</a:t>
            </a:r>
            <a:br>
              <a:rPr lang="en-US" sz="2800" i="0" dirty="0"/>
            </a:br>
            <a:br>
              <a:rPr lang="en-US" sz="2800" i="0" dirty="0"/>
            </a:br>
            <a:endParaRPr lang="en-US" sz="2800" b="1" i="0" dirty="0">
              <a:latin typeface="+mn-lt"/>
              <a:ea typeface="+mn-ea"/>
              <a:cs typeface="+mn-cs"/>
            </a:endParaRP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7</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838200" y="1549815"/>
            <a:ext cx="10515600" cy="4160520"/>
          </a:xfrm>
        </p:spPr>
        <p:txBody>
          <a:bodyPr/>
          <a:lstStyle/>
          <a:p>
            <a:pPr marL="0" marR="0">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Connecting with Local Terminal using SSH Protocol</a:t>
            </a:r>
          </a:p>
          <a:p>
            <a:endParaRPr lang="en-US" dirty="0"/>
          </a:p>
        </p:txBody>
      </p:sp>
      <p:sp>
        <p:nvSpPr>
          <p:cNvPr id="5" name="TextBox 4">
            <a:extLst>
              <a:ext uri="{FF2B5EF4-FFF2-40B4-BE49-F238E27FC236}">
                <a16:creationId xmlns:a16="http://schemas.microsoft.com/office/drawing/2014/main" id="{98A732A3-D4FD-85E4-BE3C-DF3F86ECC512}"/>
              </a:ext>
            </a:extLst>
          </p:cNvPr>
          <p:cNvSpPr txBox="1"/>
          <p:nvPr/>
        </p:nvSpPr>
        <p:spPr>
          <a:xfrm>
            <a:off x="838200" y="4163450"/>
            <a:ext cx="10892246" cy="1754326"/>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r>
              <a:rPr lang="en-US" kern="100" dirty="0">
                <a:latin typeface="Times New Roman" panose="02020603050405020304" pitchFamily="18" charset="0"/>
                <a:ea typeface="Calibri" panose="020F0502020204030204" pitchFamily="34" charset="0"/>
                <a:cs typeface="Times New Roman" panose="02020603050405020304" pitchFamily="18" charset="0"/>
              </a:rPr>
              <a:t>Extracting the stack overflow data from this link: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'https://archive.org/download/</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stackexchange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/stackoverflow.com-Posts.7z’ in a compressed format.</a:t>
            </a:r>
          </a:p>
          <a:p>
            <a:pPr marL="285750" marR="0" indent="-285750">
              <a:spcBef>
                <a:spcPts val="0"/>
              </a:spcBef>
              <a:spcAft>
                <a:spcPts val="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Once the data is downloaded (19 GB), decompress it using 7 zip to retrieve 95 GB of data, with the command</a:t>
            </a:r>
          </a:p>
          <a:p>
            <a:pPr marR="0">
              <a:spcBef>
                <a:spcPts val="0"/>
              </a:spcBef>
              <a:spcAft>
                <a:spcPts val="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7z x /home/ubuntu/posts.7z</a:t>
            </a:r>
          </a:p>
          <a:p>
            <a:pPr marL="28575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A95592C-03BA-5971-53E0-439C3944ED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3957" y="1673683"/>
            <a:ext cx="3973286" cy="2237520"/>
          </a:xfrm>
          <a:prstGeom prst="rect">
            <a:avLst/>
          </a:prstGeom>
        </p:spPr>
      </p:pic>
    </p:spTree>
    <p:extLst>
      <p:ext uri="{BB962C8B-B14F-4D97-AF65-F5344CB8AC3E}">
        <p14:creationId xmlns:p14="http://schemas.microsoft.com/office/powerpoint/2010/main" val="3699460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normAutofit/>
          </a:bodyPr>
          <a:lstStyle/>
          <a:p>
            <a:r>
              <a:rPr lang="en-US" sz="2800" b="1" i="0" dirty="0">
                <a:latin typeface="Times New Roman" panose="02020603050405020304" pitchFamily="18" charset="0"/>
                <a:ea typeface="+mn-ea"/>
                <a:cs typeface="Times New Roman" panose="02020603050405020304" pitchFamily="18" charset="0"/>
              </a:rPr>
              <a:t>Data Storage – S3 bucket</a:t>
            </a:r>
            <a:br>
              <a:rPr lang="en-US" sz="2800" i="0" dirty="0">
                <a:latin typeface="Times New Roman" panose="02020603050405020304" pitchFamily="18" charset="0"/>
                <a:cs typeface="Times New Roman" panose="02020603050405020304" pitchFamily="18" charset="0"/>
              </a:rPr>
            </a:br>
            <a:br>
              <a:rPr lang="en-US" sz="2800" i="0" dirty="0">
                <a:latin typeface="Times New Roman" panose="02020603050405020304" pitchFamily="18" charset="0"/>
                <a:cs typeface="Times New Roman" panose="02020603050405020304" pitchFamily="18" charset="0"/>
              </a:rPr>
            </a:br>
            <a:endParaRPr lang="en-US" sz="2800" b="1" i="0" dirty="0">
              <a:latin typeface="Times New Roman" panose="02020603050405020304" pitchFamily="18" charset="0"/>
              <a:ea typeface="+mn-ea"/>
              <a:cs typeface="Times New Roman" panose="02020603050405020304" pitchFamily="18" charset="0"/>
            </a:endParaRP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8</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838200" y="1140823"/>
            <a:ext cx="10515600" cy="4160520"/>
          </a:xfrm>
        </p:spPr>
        <p:txBody>
          <a:bodyPr/>
          <a:lstStyle/>
          <a:p>
            <a:pPr marL="0" marR="0">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Create a User and then Create Access key in the </a:t>
            </a:r>
          </a:p>
          <a:p>
            <a:pPr marL="0" marR="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Security Credentials Section of the user.</a:t>
            </a:r>
          </a:p>
          <a:p>
            <a:endParaRPr lang="en-US" dirty="0"/>
          </a:p>
        </p:txBody>
      </p:sp>
      <p:sp>
        <p:nvSpPr>
          <p:cNvPr id="5" name="TextBox 4">
            <a:extLst>
              <a:ext uri="{FF2B5EF4-FFF2-40B4-BE49-F238E27FC236}">
                <a16:creationId xmlns:a16="http://schemas.microsoft.com/office/drawing/2014/main" id="{98A732A3-D4FD-85E4-BE3C-DF3F86ECC512}"/>
              </a:ext>
            </a:extLst>
          </p:cNvPr>
          <p:cNvSpPr txBox="1"/>
          <p:nvPr/>
        </p:nvSpPr>
        <p:spPr>
          <a:xfrm>
            <a:off x="838200" y="3429000"/>
            <a:ext cx="10892246" cy="923330"/>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Creating an S3 Bucket to load data from EC2 to S3:</a:t>
            </a:r>
          </a:p>
          <a:p>
            <a:pPr marL="285750" marR="0" indent="-285750">
              <a:spcBef>
                <a:spcPts val="0"/>
              </a:spcBef>
              <a:spcAft>
                <a:spcPts val="0"/>
              </a:spcAft>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02B3A88-AAAB-5125-0829-A8BB48AD9C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7954" y="1108484"/>
            <a:ext cx="4657275" cy="2101247"/>
          </a:xfrm>
          <a:prstGeom prst="rect">
            <a:avLst/>
          </a:prstGeom>
        </p:spPr>
      </p:pic>
      <p:pic>
        <p:nvPicPr>
          <p:cNvPr id="6" name="Picture 5">
            <a:extLst>
              <a:ext uri="{FF2B5EF4-FFF2-40B4-BE49-F238E27FC236}">
                <a16:creationId xmlns:a16="http://schemas.microsoft.com/office/drawing/2014/main" id="{0CB057E7-0FFC-664C-E5B9-4F195B6AF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323" y="3890665"/>
            <a:ext cx="4380567" cy="2466877"/>
          </a:xfrm>
          <a:prstGeom prst="rect">
            <a:avLst/>
          </a:prstGeom>
        </p:spPr>
      </p:pic>
    </p:spTree>
    <p:extLst>
      <p:ext uri="{BB962C8B-B14F-4D97-AF65-F5344CB8AC3E}">
        <p14:creationId xmlns:p14="http://schemas.microsoft.com/office/powerpoint/2010/main" val="4166414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normAutofit/>
          </a:bodyPr>
          <a:lstStyle/>
          <a:p>
            <a:r>
              <a:rPr lang="en-US" sz="2800" b="1" i="0" dirty="0">
                <a:latin typeface="+mn-lt"/>
                <a:ea typeface="+mn-ea"/>
                <a:cs typeface="+mn-cs"/>
              </a:rPr>
              <a:t>  </a:t>
            </a:r>
            <a:r>
              <a:rPr lang="en-US" sz="2800" b="1" i="0" dirty="0">
                <a:latin typeface="Times New Roman" panose="02020603050405020304" pitchFamily="18" charset="0"/>
                <a:ea typeface="+mn-ea"/>
                <a:cs typeface="Times New Roman" panose="02020603050405020304" pitchFamily="18" charset="0"/>
              </a:rPr>
              <a:t>EMR-Cluster</a:t>
            </a:r>
            <a:br>
              <a:rPr lang="en-US" sz="2800" i="0" dirty="0">
                <a:latin typeface="Times New Roman" panose="02020603050405020304" pitchFamily="18" charset="0"/>
                <a:cs typeface="Times New Roman" panose="02020603050405020304" pitchFamily="18" charset="0"/>
              </a:rPr>
            </a:br>
            <a:br>
              <a:rPr lang="en-US" sz="2800" i="0" dirty="0">
                <a:latin typeface="Times New Roman" panose="02020603050405020304" pitchFamily="18" charset="0"/>
                <a:cs typeface="Times New Roman" panose="02020603050405020304" pitchFamily="18" charset="0"/>
              </a:rPr>
            </a:br>
            <a:endParaRPr lang="en-US" sz="2800" b="1" i="0" dirty="0">
              <a:latin typeface="Times New Roman" panose="02020603050405020304" pitchFamily="18" charset="0"/>
              <a:ea typeface="+mn-ea"/>
              <a:cs typeface="Times New Roman" panose="02020603050405020304" pitchFamily="18" charset="0"/>
            </a:endParaRP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9</a:t>
            </a:fld>
            <a:endParaRPr lang="en-US" dirty="0"/>
          </a:p>
        </p:txBody>
      </p:sp>
      <p:sp>
        <p:nvSpPr>
          <p:cNvPr id="8" name="Content Placeholder 7">
            <a:extLst>
              <a:ext uri="{FF2B5EF4-FFF2-40B4-BE49-F238E27FC236}">
                <a16:creationId xmlns:a16="http://schemas.microsoft.com/office/drawing/2014/main" id="{ECF88BB2-F4F0-D691-E603-517F6829F529}"/>
              </a:ext>
            </a:extLst>
          </p:cNvPr>
          <p:cNvSpPr>
            <a:spLocks noGrp="1"/>
          </p:cNvSpPr>
          <p:nvPr>
            <p:ph idx="1"/>
          </p:nvPr>
        </p:nvSpPr>
        <p:spPr>
          <a:xfrm>
            <a:off x="838200" y="1140823"/>
            <a:ext cx="10515600" cy="4160520"/>
          </a:xfrm>
        </p:spPr>
        <p:txBody>
          <a:bodyPr/>
          <a:lstStyle/>
          <a:p>
            <a:pPr marL="0" marR="0">
              <a:spcBef>
                <a:spcPts val="0"/>
              </a:spcBef>
              <a:spcAft>
                <a:spcPts val="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Stack_overflow_cluster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cluster is created, Cluster was </a:t>
            </a:r>
          </a:p>
          <a:p>
            <a:pPr marL="0" marR="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specified with 1 primary node, 2 task nodes and </a:t>
            </a:r>
          </a:p>
          <a:p>
            <a:pPr marL="0" marR="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2 core nodes and also on these nodes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Jupyter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notebook,</a:t>
            </a:r>
          </a:p>
          <a:p>
            <a:pPr marL="0" marR="0" indent="0">
              <a:spcBef>
                <a:spcPts val="0"/>
              </a:spcBef>
              <a:spcAft>
                <a:spcPts val="0"/>
              </a:spcAft>
              <a:buNone/>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Hadoop,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Spark,hive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Levi were installed.</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8A732A3-D4FD-85E4-BE3C-DF3F86ECC512}"/>
              </a:ext>
            </a:extLst>
          </p:cNvPr>
          <p:cNvSpPr txBox="1"/>
          <p:nvPr/>
        </p:nvSpPr>
        <p:spPr>
          <a:xfrm>
            <a:off x="838200" y="3429000"/>
            <a:ext cx="10892246" cy="120032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Create EMR Studio :</a:t>
            </a:r>
          </a:p>
          <a:p>
            <a:pPr marL="28575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F8F15CF-AE32-86A4-B474-CCEA9BEB14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6719" y="1186226"/>
            <a:ext cx="4945195" cy="1792105"/>
          </a:xfrm>
          <a:prstGeom prst="rect">
            <a:avLst/>
          </a:prstGeom>
        </p:spPr>
      </p:pic>
      <p:pic>
        <p:nvPicPr>
          <p:cNvPr id="9" name="Picture 8">
            <a:extLst>
              <a:ext uri="{FF2B5EF4-FFF2-40B4-BE49-F238E27FC236}">
                <a16:creationId xmlns:a16="http://schemas.microsoft.com/office/drawing/2014/main" id="{5ABD6F50-676F-BD38-C506-A895C44EF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9616" y="3533932"/>
            <a:ext cx="5204596" cy="2365422"/>
          </a:xfrm>
          <a:prstGeom prst="rect">
            <a:avLst/>
          </a:prstGeom>
        </p:spPr>
      </p:pic>
    </p:spTree>
    <p:extLst>
      <p:ext uri="{BB962C8B-B14F-4D97-AF65-F5344CB8AC3E}">
        <p14:creationId xmlns:p14="http://schemas.microsoft.com/office/powerpoint/2010/main" val="2072783365"/>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{ABC98123-9FDA-479A-862E-5CE5542C5C8F}tf89080264_win32</Template>
  <TotalTime>389</TotalTime>
  <Words>942</Words>
  <Application>Microsoft Office PowerPoint</Application>
  <PresentationFormat>Widescreen</PresentationFormat>
  <Paragraphs>119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Century Gothic</vt:lpstr>
      <vt:lpstr>Elephant</vt:lpstr>
      <vt:lpstr>Times New Roman</vt:lpstr>
      <vt:lpstr>Brush</vt:lpstr>
      <vt:lpstr>Stack Overflow Analysis using AWS and Apache Spark</vt:lpstr>
      <vt:lpstr>Agenda</vt:lpstr>
      <vt:lpstr>Introduction</vt:lpstr>
      <vt:lpstr> Dataset details  </vt:lpstr>
      <vt:lpstr>Project Architecture  </vt:lpstr>
      <vt:lpstr>EC2-Instance creation  </vt:lpstr>
      <vt:lpstr>  Data Retrieving from the website  </vt:lpstr>
      <vt:lpstr>Data Storage – S3 bucket  </vt:lpstr>
      <vt:lpstr>  EMR-Cluster  </vt:lpstr>
      <vt:lpstr>EMR-Cluster  </vt:lpstr>
      <vt:lpstr>Data Preprocessing:</vt:lpstr>
      <vt:lpstr>Data Transformation </vt:lpstr>
      <vt:lpstr>Automation Task Details: </vt:lpstr>
      <vt:lpstr>Automation Task Details: </vt:lpstr>
      <vt:lpstr>Data Analysis </vt:lpstr>
      <vt:lpstr>  Web Server Creation Details: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Stack OverFlow Analysis using AWS and Apache Spark</dc:title>
  <dc:creator>swathi kasarabada</dc:creator>
  <cp:lastModifiedBy>swathi kasarabada</cp:lastModifiedBy>
  <cp:revision>4</cp:revision>
  <dcterms:created xsi:type="dcterms:W3CDTF">2023-05-07T23:23:38Z</dcterms:created>
  <dcterms:modified xsi:type="dcterms:W3CDTF">2023-05-11T01:07:15Z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